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61" r:id="rId3"/>
    <p:sldId id="270" r:id="rId4"/>
    <p:sldId id="271" r:id="rId5"/>
    <p:sldId id="272" r:id="rId6"/>
    <p:sldId id="274" r:id="rId7"/>
    <p:sldId id="275" r:id="rId8"/>
    <p:sldId id="276" r:id="rId9"/>
    <p:sldId id="277" r:id="rId10"/>
    <p:sldId id="283" r:id="rId11"/>
    <p:sldId id="279" r:id="rId12"/>
    <p:sldId id="280" r:id="rId13"/>
    <p:sldId id="281" r:id="rId14"/>
    <p:sldId id="282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312"/>
    <a:srgbClr val="60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2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78C34-20CB-4481-BA86-1BCF1D262A2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07302-F678-4438-8C74-F9168482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2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A5F14-5C5F-413D-8297-CF0F145FD0E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AB110-3139-4487-A9CE-478B9344D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5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AB110-3139-4487-A9CE-478B9344D2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AB110-3139-4487-A9CE-478B9344D2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8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AB110-3139-4487-A9CE-478B9344D2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6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AB110-3139-4487-A9CE-478B9344D2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1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240538-54C6-4D16-BEBE-1824467DF3C3}"/>
              </a:ext>
            </a:extLst>
          </p:cNvPr>
          <p:cNvSpPr/>
          <p:nvPr userDrawn="1"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1" y="1122363"/>
            <a:ext cx="6399228" cy="2387600"/>
          </a:xfrm>
          <a:prstGeom prst="rect">
            <a:avLst/>
          </a:prstGeom>
        </p:spPr>
        <p:txBody>
          <a:bodyPr anchor="b"/>
          <a:lstStyle>
            <a:lvl1pPr algn="l"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Personal Expression Essay (“Pick Six”)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1" y="5029402"/>
            <a:ext cx="6399228" cy="9346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John Caudle</a:t>
            </a:r>
          </a:p>
        </p:txBody>
      </p:sp>
    </p:spTree>
    <p:extLst>
      <p:ext uri="{BB962C8B-B14F-4D97-AF65-F5344CB8AC3E}">
        <p14:creationId xmlns:p14="http://schemas.microsoft.com/office/powerpoint/2010/main" val="363715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855"/>
            <a:ext cx="11430000" cy="1141546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4625"/>
            <a:ext cx="11430000" cy="435133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/>
            </a:lvl1pPr>
            <a:lvl2pPr marL="8001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/>
            </a:lvl2pPr>
            <a:lvl3pPr marL="12573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90000"/>
              <a:buFont typeface="Courier New" panose="02070309020205020404" pitchFamily="49" charset="0"/>
              <a:buChar char="o"/>
              <a:defRPr/>
            </a:lvl3pPr>
            <a:lvl4pPr marL="17145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/>
            </a:lvl4pPr>
            <a:lvl5pPr marL="2171700" indent="-342900">
              <a:lnSpc>
                <a:spcPct val="100000"/>
              </a:lnSpc>
              <a:spcBef>
                <a:spcPts val="5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81000" y="1247772"/>
            <a:ext cx="11430000" cy="76168"/>
          </a:xfrm>
          <a:prstGeom prst="rect">
            <a:avLst/>
          </a:prstGeom>
          <a:solidFill>
            <a:srgbClr val="602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8700" y="6416675"/>
            <a:ext cx="1003300" cy="365125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rgbClr val="4F5E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A436D6E-F397-4362-9A53-4EF196EE6E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2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434495"/>
            <a:ext cx="11430000" cy="587998"/>
          </a:xfrm>
          <a:prstGeom prst="rect">
            <a:avLst/>
          </a:prstGeom>
        </p:spPr>
        <p:txBody>
          <a:bodyPr/>
          <a:lstStyle>
            <a:lvl1pPr marL="342900" indent="-34290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2400"/>
            </a:lvl1pPr>
            <a:lvl2pPr marL="800100" indent="-34290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/>
            </a:lvl2pPr>
            <a:lvl3pPr marL="12573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90000"/>
              <a:buFont typeface="Courier New" panose="02070309020205020404" pitchFamily="49" charset="0"/>
              <a:buChar char="o"/>
              <a:defRPr/>
            </a:lvl3pPr>
            <a:lvl4pPr marL="17145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/>
            </a:lvl4pPr>
            <a:lvl5pPr marL="2171700" indent="-342900">
              <a:lnSpc>
                <a:spcPct val="100000"/>
              </a:lnSpc>
              <a:spcBef>
                <a:spcPts val="5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81000" y="5286372"/>
            <a:ext cx="11430000" cy="76168"/>
          </a:xfrm>
          <a:prstGeom prst="rect">
            <a:avLst/>
          </a:prstGeom>
          <a:solidFill>
            <a:srgbClr val="602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8700" y="6416675"/>
            <a:ext cx="1003300" cy="365125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rgbClr val="4F5E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A436D6E-F397-4362-9A53-4EF196EE6E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4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434495"/>
            <a:ext cx="11430000" cy="587998"/>
          </a:xfrm>
          <a:prstGeom prst="rect">
            <a:avLst/>
          </a:prstGeom>
        </p:spPr>
        <p:txBody>
          <a:bodyPr/>
          <a:lstStyle>
            <a:lvl1pPr marL="342900" indent="-34290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2400"/>
            </a:lvl1pPr>
            <a:lvl2pPr marL="800100" indent="-34290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/>
            </a:lvl2pPr>
            <a:lvl3pPr marL="12573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90000"/>
              <a:buFont typeface="Courier New" panose="02070309020205020404" pitchFamily="49" charset="0"/>
              <a:buChar char="o"/>
              <a:defRPr/>
            </a:lvl3pPr>
            <a:lvl4pPr marL="17145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/>
            </a:lvl4pPr>
            <a:lvl5pPr marL="2171700" indent="-342900">
              <a:lnSpc>
                <a:spcPct val="100000"/>
              </a:lnSpc>
              <a:spcBef>
                <a:spcPts val="5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81000" y="101600"/>
            <a:ext cx="11430000" cy="76168"/>
          </a:xfrm>
          <a:prstGeom prst="rect">
            <a:avLst/>
          </a:prstGeom>
          <a:solidFill>
            <a:srgbClr val="602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8700" y="6416675"/>
            <a:ext cx="1003300" cy="365125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rgbClr val="4F5E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A436D6E-F397-4362-9A53-4EF196EE6E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0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3390916"/>
            <a:ext cx="11430000" cy="76168"/>
          </a:xfrm>
          <a:prstGeom prst="rect">
            <a:avLst/>
          </a:prstGeom>
          <a:solidFill>
            <a:srgbClr val="602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185855"/>
            <a:ext cx="11430000" cy="1141546"/>
          </a:xfrm>
          <a:prstGeom prst="rect">
            <a:avLst/>
          </a:prstGeom>
        </p:spPr>
        <p:txBody>
          <a:bodyPr anchor="b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8700" y="6416675"/>
            <a:ext cx="1003300" cy="365125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rgbClr val="4F5E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A436D6E-F397-4362-9A53-4EF196EE6E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yu stern logo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25960" r="12437" b="12350"/>
          <a:stretch/>
        </p:blipFill>
        <p:spPr bwMode="auto">
          <a:xfrm>
            <a:off x="86064" y="6339817"/>
            <a:ext cx="2493818" cy="44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5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Users/desktop/Downloads/mapLaya%20(1)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hilaryandjohn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Users/desktop/Downloads/map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facing towards Brooklyn Bridge in New York">
            <a:extLst>
              <a:ext uri="{FF2B5EF4-FFF2-40B4-BE49-F238E27FC236}">
                <a16:creationId xmlns:a16="http://schemas.microsoft.com/office/drawing/2014/main" id="{0EED1A41-0DEE-4C85-96F0-453E9CB07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"/>
          <a:stretch/>
        </p:blipFill>
        <p:spPr bwMode="auto">
          <a:xfrm>
            <a:off x="6838949" y="0"/>
            <a:ext cx="53530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47B405-80F6-4075-B8AB-47C183B6E642}"/>
              </a:ext>
            </a:extLst>
          </p:cNvPr>
          <p:cNvSpPr/>
          <p:nvPr/>
        </p:nvSpPr>
        <p:spPr>
          <a:xfrm>
            <a:off x="-1" y="0"/>
            <a:ext cx="712088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903" y="512763"/>
            <a:ext cx="6231081" cy="2387600"/>
          </a:xfrm>
        </p:spPr>
        <p:txBody>
          <a:bodyPr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Destitute on Delancey:</a:t>
            </a:r>
            <a:br>
              <a:rPr lang="en-US" dirty="0"/>
            </a:br>
            <a:r>
              <a:rPr lang="en-US" dirty="0"/>
              <a:t>The John Caudle Story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951" y="3438561"/>
            <a:ext cx="4038600" cy="2628863"/>
          </a:xfrm>
        </p:spPr>
        <p:txBody>
          <a:bodyPr anchor="b"/>
          <a:lstStyle/>
          <a:p>
            <a:r>
              <a:rPr lang="en-US" i="1" dirty="0"/>
              <a:t>Based on True Story</a:t>
            </a:r>
          </a:p>
          <a:p>
            <a:endParaRPr lang="en-US" sz="1800" dirty="0"/>
          </a:p>
          <a:p>
            <a:endParaRPr lang="en-US" sz="2800" dirty="0"/>
          </a:p>
          <a:p>
            <a:r>
              <a:rPr lang="en-US" sz="2000" dirty="0"/>
              <a:t>Andrey </a:t>
            </a:r>
            <a:r>
              <a:rPr lang="en-US" sz="2000" dirty="0" err="1"/>
              <a:t>Zelenovsky</a:t>
            </a:r>
            <a:endParaRPr lang="en-US" sz="2000" dirty="0"/>
          </a:p>
          <a:p>
            <a:r>
              <a:rPr lang="en-US" sz="2000" dirty="0"/>
              <a:t>Becca Dailey </a:t>
            </a:r>
          </a:p>
          <a:p>
            <a:r>
              <a:rPr lang="en-US" sz="2000" dirty="0"/>
              <a:t>Charles Laurent</a:t>
            </a:r>
          </a:p>
        </p:txBody>
      </p:sp>
      <p:pic>
        <p:nvPicPr>
          <p:cNvPr id="4" name="Picture 2" descr="Image result for nyu stern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25960" r="12437" b="12350"/>
          <a:stretch/>
        </p:blipFill>
        <p:spPr bwMode="auto">
          <a:xfrm>
            <a:off x="86064" y="6339817"/>
            <a:ext cx="2493818" cy="44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8603" y="3076572"/>
            <a:ext cx="6583680" cy="76168"/>
          </a:xfrm>
          <a:prstGeom prst="rect">
            <a:avLst/>
          </a:prstGeom>
          <a:solidFill>
            <a:srgbClr val="602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DFDB5FE-002C-4115-8561-8F31E7DB264E}"/>
              </a:ext>
            </a:extLst>
          </p:cNvPr>
          <p:cNvSpPr txBox="1">
            <a:spLocks/>
          </p:cNvSpPr>
          <p:nvPr/>
        </p:nvSpPr>
        <p:spPr>
          <a:xfrm>
            <a:off x="3464446" y="3438561"/>
            <a:ext cx="3034260" cy="262886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Colin Bayer</a:t>
            </a:r>
          </a:p>
          <a:p>
            <a:r>
              <a:rPr lang="en-US" sz="2000" dirty="0"/>
              <a:t>John Caudle</a:t>
            </a:r>
          </a:p>
        </p:txBody>
      </p:sp>
    </p:spTree>
    <p:extLst>
      <p:ext uri="{BB962C8B-B14F-4D97-AF65-F5344CB8AC3E}">
        <p14:creationId xmlns:p14="http://schemas.microsoft.com/office/powerpoint/2010/main" val="21991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14A6-79ED-DB4E-91DE-D2DD198B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798DE4C-4389-8B46-861C-2E18D8B6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68" y="1316736"/>
            <a:ext cx="3573997" cy="55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1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0F5C-49A1-4CA9-8A22-43993BF5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merely a coincidence?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411DE-AE40-4360-8EEF-6183E68E9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en-US" dirty="0"/>
              <a:t>NYPD Precinct #7 in the LES has high rates of Grand Larceny</a:t>
            </a:r>
          </a:p>
          <a:p>
            <a:pPr lvl="1">
              <a:spcBef>
                <a:spcPts val="1500"/>
              </a:spcBef>
              <a:spcAft>
                <a:spcPts val="1500"/>
              </a:spcAft>
            </a:pPr>
            <a:r>
              <a:rPr lang="en-US" dirty="0"/>
              <a:t>More than any other “Big 7” Crimes – merely a coincidence?</a:t>
            </a: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en-US" dirty="0"/>
              <a:t>Crime rates in Manhattan increase at high temperatures</a:t>
            </a: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en-US" dirty="0"/>
              <a:t>On average, crime rates are higher during rainy weather</a:t>
            </a: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en-US" dirty="0"/>
              <a:t>Final Conclusion?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67F01F6-15D8-4461-9FDF-F53B7D51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466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0F5C-49A1-4CA9-8A22-43993BF5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did it!</a:t>
            </a:r>
          </a:p>
        </p:txBody>
      </p:sp>
      <p:pic>
        <p:nvPicPr>
          <p:cNvPr id="7" name="Google Shape;136;p23">
            <a:extLst>
              <a:ext uri="{FF2B5EF4-FFF2-40B4-BE49-F238E27FC236}">
                <a16:creationId xmlns:a16="http://schemas.microsoft.com/office/drawing/2014/main" id="{D888302E-7DF5-4428-A65F-5FB7E4772B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0590" y="1487682"/>
            <a:ext cx="5010821" cy="5010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7;p23">
            <a:extLst>
              <a:ext uri="{FF2B5EF4-FFF2-40B4-BE49-F238E27FC236}">
                <a16:creationId xmlns:a16="http://schemas.microsoft.com/office/drawing/2014/main" id="{39E34533-BB3C-44DF-AA93-C117E26432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496" y="1431898"/>
            <a:ext cx="6403009" cy="51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9CCA7F-BF6E-4093-89CE-8EE4C64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7468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0F5C-49A1-4CA9-8A22-43993BF5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help.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411DE-AE40-4360-8EEF-6183E68E9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4625"/>
            <a:ext cx="7610475" cy="4351338"/>
          </a:xfrm>
        </p:spPr>
        <p:txBody>
          <a:bodyPr/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dirty="0"/>
              <a:t>For the simple cost of a le </a:t>
            </a:r>
            <a:r>
              <a:rPr lang="en-US" dirty="0" err="1"/>
              <a:t>creuset</a:t>
            </a:r>
            <a:r>
              <a:rPr lang="en-US" dirty="0"/>
              <a:t> pot, you can make a difference. 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dirty="0"/>
              <a:t>Support the victims of weather crime by donating items on John’s wedding registry: </a:t>
            </a:r>
          </a:p>
          <a:p>
            <a:pPr marL="457200" lvl="1" indent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 sz="2800" u="sng" dirty="0">
                <a:hlinkClick r:id="rId2"/>
              </a:rPr>
              <a:t>http://hilaryandjohn.com/</a:t>
            </a:r>
            <a:endParaRPr lang="en-US" sz="2800" dirty="0"/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dirty="0"/>
              <a:t>Don’t let weather win!</a:t>
            </a:r>
          </a:p>
        </p:txBody>
      </p:sp>
      <p:pic>
        <p:nvPicPr>
          <p:cNvPr id="4" name="Google Shape;144;p24">
            <a:extLst>
              <a:ext uri="{FF2B5EF4-FFF2-40B4-BE49-F238E27FC236}">
                <a16:creationId xmlns:a16="http://schemas.microsoft.com/office/drawing/2014/main" id="{6CD11857-7C0A-484B-8857-EFDC39D34F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475" y="1686400"/>
            <a:ext cx="3771900" cy="47043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714E-592E-4205-919F-DB5C4122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7760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0F5C-49A1-4CA9-8A22-43993BF5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Google Shape;152;p25">
            <a:extLst>
              <a:ext uri="{FF2B5EF4-FFF2-40B4-BE49-F238E27FC236}">
                <a16:creationId xmlns:a16="http://schemas.microsoft.com/office/drawing/2014/main" id="{5940B816-CC8B-44DF-82C4-9F962DD1CC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2116" y="608000"/>
            <a:ext cx="9707768" cy="684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1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F39F-9B0E-DF42-9D41-316965E1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732E2-9151-074C-A245-487AB15B8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5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1EEA-8B22-2B42-9B44-589F0CBF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(Weather Data)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BD550C-5B63-0849-B1B3-B7C207E6F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3" y="1514072"/>
            <a:ext cx="2410494" cy="5172965"/>
          </a:xfrm>
        </p:spPr>
      </p:pic>
    </p:spTree>
    <p:extLst>
      <p:ext uri="{BB962C8B-B14F-4D97-AF65-F5344CB8AC3E}">
        <p14:creationId xmlns:p14="http://schemas.microsoft.com/office/powerpoint/2010/main" val="967565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1EEA-8B22-2B42-9B44-589F0CBF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(Precinct Data)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D9670-251A-B54F-9E57-5256B959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49" y="1834706"/>
            <a:ext cx="5871901" cy="4110331"/>
          </a:xfrm>
        </p:spPr>
      </p:pic>
    </p:spTree>
    <p:extLst>
      <p:ext uri="{BB962C8B-B14F-4D97-AF65-F5344CB8AC3E}">
        <p14:creationId xmlns:p14="http://schemas.microsoft.com/office/powerpoint/2010/main" val="160617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Victim: John Andrew Caudle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0C354D76-07F8-489D-9CA7-11EB68C00B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330" y="1524006"/>
            <a:ext cx="2633990" cy="246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;p14">
            <a:extLst>
              <a:ext uri="{FF2B5EF4-FFF2-40B4-BE49-F238E27FC236}">
                <a16:creationId xmlns:a16="http://schemas.microsoft.com/office/drawing/2014/main" id="{12713A39-D0AD-447F-9EDC-7527D49EEA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385" y="2077860"/>
            <a:ext cx="2926800" cy="329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4;p14">
            <a:extLst>
              <a:ext uri="{FF2B5EF4-FFF2-40B4-BE49-F238E27FC236}">
                <a16:creationId xmlns:a16="http://schemas.microsoft.com/office/drawing/2014/main" id="{66FEB24F-8E44-4EB3-8141-3DC65A7544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7819" y="3115996"/>
            <a:ext cx="2444231" cy="32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5;p14">
            <a:extLst>
              <a:ext uri="{FF2B5EF4-FFF2-40B4-BE49-F238E27FC236}">
                <a16:creationId xmlns:a16="http://schemas.microsoft.com/office/drawing/2014/main" id="{467F7E48-BA98-4710-B1D0-8CDB2BC63B1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780" y="4424193"/>
            <a:ext cx="2168630" cy="2168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66;p14">
            <a:extLst>
              <a:ext uri="{FF2B5EF4-FFF2-40B4-BE49-F238E27FC236}">
                <a16:creationId xmlns:a16="http://schemas.microsoft.com/office/drawing/2014/main" id="{A4C5041C-2C5E-4D4D-9C9C-986A67CC4BF4}"/>
              </a:ext>
            </a:extLst>
          </p:cNvPr>
          <p:cNvCxnSpPr>
            <a:cxnSpLocks/>
          </p:cNvCxnSpPr>
          <p:nvPr/>
        </p:nvCxnSpPr>
        <p:spPr>
          <a:xfrm flipV="1">
            <a:off x="3535796" y="3523575"/>
            <a:ext cx="2438670" cy="371322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7;p14">
            <a:extLst>
              <a:ext uri="{FF2B5EF4-FFF2-40B4-BE49-F238E27FC236}">
                <a16:creationId xmlns:a16="http://schemas.microsoft.com/office/drawing/2014/main" id="{0D334022-6DA0-4599-9CDE-45A09A79F602}"/>
              </a:ext>
            </a:extLst>
          </p:cNvPr>
          <p:cNvCxnSpPr/>
          <p:nvPr/>
        </p:nvCxnSpPr>
        <p:spPr>
          <a:xfrm rot="10800000" flipH="1">
            <a:off x="3211649" y="1985797"/>
            <a:ext cx="2065909" cy="496091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8;p14">
            <a:extLst>
              <a:ext uri="{FF2B5EF4-FFF2-40B4-BE49-F238E27FC236}">
                <a16:creationId xmlns:a16="http://schemas.microsoft.com/office/drawing/2014/main" id="{C1F424C7-FA83-484B-B65D-36D577E90FE9}"/>
              </a:ext>
            </a:extLst>
          </p:cNvPr>
          <p:cNvCxnSpPr>
            <a:cxnSpLocks/>
          </p:cNvCxnSpPr>
          <p:nvPr/>
        </p:nvCxnSpPr>
        <p:spPr>
          <a:xfrm flipH="1" flipV="1">
            <a:off x="7151674" y="2756512"/>
            <a:ext cx="2242376" cy="566466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69;p14">
            <a:extLst>
              <a:ext uri="{FF2B5EF4-FFF2-40B4-BE49-F238E27FC236}">
                <a16:creationId xmlns:a16="http://schemas.microsoft.com/office/drawing/2014/main" id="{3F03D8B6-6FA3-4DB6-A34F-1949F53B5FF2}"/>
              </a:ext>
            </a:extLst>
          </p:cNvPr>
          <p:cNvCxnSpPr/>
          <p:nvPr/>
        </p:nvCxnSpPr>
        <p:spPr>
          <a:xfrm flipH="1">
            <a:off x="6379593" y="3241460"/>
            <a:ext cx="765600" cy="1519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70;p14">
            <a:extLst>
              <a:ext uri="{FF2B5EF4-FFF2-40B4-BE49-F238E27FC236}">
                <a16:creationId xmlns:a16="http://schemas.microsoft.com/office/drawing/2014/main" id="{1B2EA1BA-3D5A-4A1C-BE2D-FB9BEEB25680}"/>
              </a:ext>
            </a:extLst>
          </p:cNvPr>
          <p:cNvCxnSpPr/>
          <p:nvPr/>
        </p:nvCxnSpPr>
        <p:spPr>
          <a:xfrm>
            <a:off x="3535796" y="4460875"/>
            <a:ext cx="2031000" cy="10494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1;p14">
            <a:extLst>
              <a:ext uri="{FF2B5EF4-FFF2-40B4-BE49-F238E27FC236}">
                <a16:creationId xmlns:a16="http://schemas.microsoft.com/office/drawing/2014/main" id="{05CDDCEA-BBEB-46D0-8900-492C648D33D1}"/>
              </a:ext>
            </a:extLst>
          </p:cNvPr>
          <p:cNvCxnSpPr>
            <a:cxnSpLocks/>
          </p:cNvCxnSpPr>
          <p:nvPr/>
        </p:nvCxnSpPr>
        <p:spPr>
          <a:xfrm rot="8100000">
            <a:off x="7122813" y="4547521"/>
            <a:ext cx="2134909" cy="1417106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72;p14">
            <a:extLst>
              <a:ext uri="{FF2B5EF4-FFF2-40B4-BE49-F238E27FC236}">
                <a16:creationId xmlns:a16="http://schemas.microsoft.com/office/drawing/2014/main" id="{D17A01F3-F2ED-40C0-999F-E7D4B2323138}"/>
              </a:ext>
            </a:extLst>
          </p:cNvPr>
          <p:cNvCxnSpPr>
            <a:cxnSpLocks/>
          </p:cNvCxnSpPr>
          <p:nvPr/>
        </p:nvCxnSpPr>
        <p:spPr>
          <a:xfrm>
            <a:off x="3641033" y="3138805"/>
            <a:ext cx="5805062" cy="1416191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73;p14">
            <a:extLst>
              <a:ext uri="{FF2B5EF4-FFF2-40B4-BE49-F238E27FC236}">
                <a16:creationId xmlns:a16="http://schemas.microsoft.com/office/drawing/2014/main" id="{BC8C79BD-B298-4B42-ADA5-6920C8282C3F}"/>
              </a:ext>
            </a:extLst>
          </p:cNvPr>
          <p:cNvSpPr txBox="1"/>
          <p:nvPr/>
        </p:nvSpPr>
        <p:spPr>
          <a:xfrm rot="2284066">
            <a:off x="6970430" y="1563483"/>
            <a:ext cx="1392004" cy="8362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74;p14">
            <a:extLst>
              <a:ext uri="{FF2B5EF4-FFF2-40B4-BE49-F238E27FC236}">
                <a16:creationId xmlns:a16="http://schemas.microsoft.com/office/drawing/2014/main" id="{86389693-36C2-4EDC-AD22-F9635FA438EF}"/>
              </a:ext>
            </a:extLst>
          </p:cNvPr>
          <p:cNvSpPr txBox="1"/>
          <p:nvPr/>
        </p:nvSpPr>
        <p:spPr>
          <a:xfrm rot="-1959283">
            <a:off x="3635927" y="5414869"/>
            <a:ext cx="1257100" cy="57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75;p14">
            <a:extLst>
              <a:ext uri="{FF2B5EF4-FFF2-40B4-BE49-F238E27FC236}">
                <a16:creationId xmlns:a16="http://schemas.microsoft.com/office/drawing/2014/main" id="{E691F2D3-62D7-4C3E-BFBD-7419E5765314}"/>
              </a:ext>
            </a:extLst>
          </p:cNvPr>
          <p:cNvSpPr txBox="1"/>
          <p:nvPr/>
        </p:nvSpPr>
        <p:spPr>
          <a:xfrm rot="-1537395">
            <a:off x="136147" y="1510522"/>
            <a:ext cx="1257019" cy="57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sz="3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76;p14">
            <a:extLst>
              <a:ext uri="{FF2B5EF4-FFF2-40B4-BE49-F238E27FC236}">
                <a16:creationId xmlns:a16="http://schemas.microsoft.com/office/drawing/2014/main" id="{7C7E1B87-A9F1-45DC-90A8-D6E2CEA65565}"/>
              </a:ext>
            </a:extLst>
          </p:cNvPr>
          <p:cNvSpPr txBox="1"/>
          <p:nvPr/>
        </p:nvSpPr>
        <p:spPr>
          <a:xfrm rot="2283581">
            <a:off x="10553662" y="2423711"/>
            <a:ext cx="1256971" cy="5727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sz="3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76;p14">
            <a:extLst>
              <a:ext uri="{FF2B5EF4-FFF2-40B4-BE49-F238E27FC236}">
                <a16:creationId xmlns:a16="http://schemas.microsoft.com/office/drawing/2014/main" id="{68C9EE2C-A024-47D8-8599-03E4E7E67B32}"/>
              </a:ext>
            </a:extLst>
          </p:cNvPr>
          <p:cNvSpPr txBox="1"/>
          <p:nvPr/>
        </p:nvSpPr>
        <p:spPr>
          <a:xfrm rot="2283581">
            <a:off x="7715212" y="3452411"/>
            <a:ext cx="1256971" cy="5727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sz="3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76;p14">
            <a:extLst>
              <a:ext uri="{FF2B5EF4-FFF2-40B4-BE49-F238E27FC236}">
                <a16:creationId xmlns:a16="http://schemas.microsoft.com/office/drawing/2014/main" id="{F3C0773A-9FDD-443C-9845-64BC908F1AA7}"/>
              </a:ext>
            </a:extLst>
          </p:cNvPr>
          <p:cNvSpPr txBox="1"/>
          <p:nvPr/>
        </p:nvSpPr>
        <p:spPr>
          <a:xfrm rot="2283581">
            <a:off x="533362" y="5128811"/>
            <a:ext cx="1256971" cy="5727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sz="3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67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Investigation Begins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en-US" sz="3200" dirty="0"/>
              <a:t>Three Databases:</a:t>
            </a:r>
          </a:p>
          <a:p>
            <a:pPr lvl="1">
              <a:spcBef>
                <a:spcPts val="1500"/>
              </a:spcBef>
              <a:spcAft>
                <a:spcPts val="1500"/>
              </a:spcAft>
            </a:pPr>
            <a:r>
              <a:rPr lang="en-US" sz="2800" dirty="0"/>
              <a:t>NYPD Complaints</a:t>
            </a:r>
          </a:p>
          <a:p>
            <a:pPr lvl="1">
              <a:spcBef>
                <a:spcPts val="1500"/>
              </a:spcBef>
              <a:spcAft>
                <a:spcPts val="1500"/>
              </a:spcAft>
            </a:pPr>
            <a:r>
              <a:rPr lang="en-US" sz="2800" dirty="0"/>
              <a:t>Daily Weather Reports for NYC</a:t>
            </a:r>
          </a:p>
          <a:p>
            <a:pPr lvl="1">
              <a:spcBef>
                <a:spcPts val="1500"/>
              </a:spcBef>
              <a:spcAft>
                <a:spcPts val="1500"/>
              </a:spcAft>
            </a:pPr>
            <a:r>
              <a:rPr lang="en-US" sz="2800" dirty="0"/>
              <a:t>NYC Police Precincts</a:t>
            </a:r>
          </a:p>
          <a:p>
            <a:pPr mar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3200" dirty="0"/>
              <a:t>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26" name="Picture 2" descr="Image result for charlie it's always sunny detective">
            <a:extLst>
              <a:ext uri="{FF2B5EF4-FFF2-40B4-BE49-F238E27FC236}">
                <a16:creationId xmlns:a16="http://schemas.microsoft.com/office/drawing/2014/main" id="{D2FE81DC-5CA7-4609-9DD5-207034398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5"/>
          <a:stretch/>
        </p:blipFill>
        <p:spPr bwMode="auto">
          <a:xfrm>
            <a:off x="6838951" y="2079086"/>
            <a:ext cx="4826000" cy="405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4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Classic Whodunnit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The Potential Culprits:</a:t>
            </a: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John’s Super</a:t>
            </a: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Inside Job (John’s neighbor)</a:t>
            </a: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Hilary (John’s Fiancé)</a:t>
            </a: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Professor </a:t>
            </a:r>
            <a:r>
              <a:rPr lang="en-US" dirty="0" err="1"/>
              <a:t>Panos</a:t>
            </a:r>
            <a:endParaRPr lang="en-US" dirty="0"/>
          </a:p>
          <a:p>
            <a:pPr lvl="1"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Teddy Callahan at 2 AM after Three Sheets</a:t>
            </a: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Weather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6" name="Google Shape;90;p16">
            <a:extLst>
              <a:ext uri="{FF2B5EF4-FFF2-40B4-BE49-F238E27FC236}">
                <a16:creationId xmlns:a16="http://schemas.microsoft.com/office/drawing/2014/main" id="{B1361A2D-3202-4913-831B-5DBFFF44A8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8693" y="1846262"/>
            <a:ext cx="4452938" cy="4452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3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Weather: what does it do to crime rates?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0F90E950-58CF-4634-A515-7BE3C488E4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68" y="1454251"/>
            <a:ext cx="8519465" cy="493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6;p17">
            <a:extLst>
              <a:ext uri="{FF2B5EF4-FFF2-40B4-BE49-F238E27FC236}">
                <a16:creationId xmlns:a16="http://schemas.microsoft.com/office/drawing/2014/main" id="{D8FDCADB-AF20-4792-A0CC-EFB0D8A0DD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743" y="1444726"/>
            <a:ext cx="8522208" cy="493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02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585D-F1AB-4A1F-96FE-8E877EFB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Weather: does it make crimes more severe?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8F341-5947-47B9-A91A-834325B7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comparing misdemeanors vs. felonies vs. violation </a:t>
            </a:r>
          </a:p>
        </p:txBody>
      </p:sp>
      <p:pic>
        <p:nvPicPr>
          <p:cNvPr id="4" name="Google Shape;104;p18">
            <a:extLst>
              <a:ext uri="{FF2B5EF4-FFF2-40B4-BE49-F238E27FC236}">
                <a16:creationId xmlns:a16="http://schemas.microsoft.com/office/drawing/2014/main" id="{FAF70B84-E8DB-4054-886B-F979DA5E42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05"/>
          <a:stretch/>
        </p:blipFill>
        <p:spPr>
          <a:xfrm>
            <a:off x="2657474" y="2016391"/>
            <a:ext cx="6983751" cy="47269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F78A1E-57B9-4B62-B71F-421B6A73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362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09BF-425B-4AC2-8DB7-D2A988C1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Weather: what if you turn up the heat?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56383-12F8-4BFB-8C6C-3A885365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 comparisons of general crime</a:t>
            </a:r>
          </a:p>
        </p:txBody>
      </p:sp>
      <p:pic>
        <p:nvPicPr>
          <p:cNvPr id="4" name="Google Shape;112;p19">
            <a:extLst>
              <a:ext uri="{FF2B5EF4-FFF2-40B4-BE49-F238E27FC236}">
                <a16:creationId xmlns:a16="http://schemas.microsoft.com/office/drawing/2014/main" id="{BD1C67B3-8923-4E23-BA41-FAFFC800A7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22607" y="2023192"/>
            <a:ext cx="6946786" cy="467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3;p19">
            <a:extLst>
              <a:ext uri="{FF2B5EF4-FFF2-40B4-BE49-F238E27FC236}">
                <a16:creationId xmlns:a16="http://schemas.microsoft.com/office/drawing/2014/main" id="{34C5B4C3-822D-4D3A-A08B-B7D3D3D2E1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00" y="2038350"/>
            <a:ext cx="7059168" cy="46574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080B5-F4A9-41F6-BC6E-9546673C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482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5BC-5E97-4D5D-9F73-0E52B5DD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just typical neighborhood crime?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4B85D58-34CE-4D66-B5AB-1CB48111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448A13B2-0F13-624C-B356-F0BDF1E8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37" y="1518354"/>
            <a:ext cx="7517935" cy="508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5BC-5E97-4D5D-9F73-0E52B5DD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York’s 7th Precinct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67A23D3-3694-4688-B5C7-C350E943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300" y="6416675"/>
            <a:ext cx="1003300" cy="365125"/>
          </a:xfrm>
        </p:spPr>
        <p:txBody>
          <a:bodyPr anchor="b"/>
          <a:lstStyle>
            <a:lvl1pPr algn="r">
              <a:defRPr>
                <a:solidFill>
                  <a:srgbClr val="4F5E66"/>
                </a:solidFill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4CF4A-00E3-DC47-9A8E-174426C42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0" y="1789176"/>
            <a:ext cx="10473690" cy="41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264</Words>
  <Application>Microsoft Macintosh PowerPoint</Application>
  <PresentationFormat>Widescreen</PresentationFormat>
  <Paragraphs>69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Courier New</vt:lpstr>
      <vt:lpstr>Office Theme</vt:lpstr>
      <vt:lpstr>Destitute on Delancey: The John Caudle Story</vt:lpstr>
      <vt:lpstr>The Victim: John Andrew Caudle</vt:lpstr>
      <vt:lpstr>The Investigation Begins</vt:lpstr>
      <vt:lpstr>A Classic Whodunnit</vt:lpstr>
      <vt:lpstr>Weather: what does it do to crime rates?</vt:lpstr>
      <vt:lpstr>Weather: does it make crimes more severe? </vt:lpstr>
      <vt:lpstr>Weather: what if you turn up the heat? </vt:lpstr>
      <vt:lpstr>Is this just typical neighborhood crime? </vt:lpstr>
      <vt:lpstr>New York’s 7th Precinct </vt:lpstr>
      <vt:lpstr>Demo</vt:lpstr>
      <vt:lpstr>Conclusions: merely a coincidence?</vt:lpstr>
      <vt:lpstr>Weather did it!</vt:lpstr>
      <vt:lpstr>You can help.</vt:lpstr>
      <vt:lpstr>Questions?</vt:lpstr>
      <vt:lpstr>Appendix</vt:lpstr>
      <vt:lpstr>Schema (Weather Data)</vt:lpstr>
      <vt:lpstr>Schema (Precinct Data)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Caudle</dc:creator>
  <cp:lastModifiedBy>Charles Laurent</cp:lastModifiedBy>
  <cp:revision>37</cp:revision>
  <dcterms:created xsi:type="dcterms:W3CDTF">2019-01-14T00:22:08Z</dcterms:created>
  <dcterms:modified xsi:type="dcterms:W3CDTF">2019-06-28T18:27:49Z</dcterms:modified>
</cp:coreProperties>
</file>